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7" r:id="rId2"/>
    <p:sldId id="258" r:id="rId3"/>
    <p:sldId id="259" r:id="rId4"/>
    <p:sldId id="262" r:id="rId5"/>
    <p:sldId id="264" r:id="rId6"/>
    <p:sldId id="266" r:id="rId7"/>
    <p:sldId id="269" r:id="rId8"/>
    <p:sldId id="270" r:id="rId9"/>
    <p:sldId id="271" r:id="rId10"/>
    <p:sldId id="272" r:id="rId11"/>
    <p:sldId id="273" r:id="rId12"/>
    <p:sldId id="274" r:id="rId13"/>
  </p:sldIdLst>
  <p:sldSz cx="9906000" cy="6858000" type="A4"/>
  <p:notesSz cx="6858000" cy="9144000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B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2" autoAdjust="0"/>
    <p:restoredTop sz="94629" autoAdjust="0"/>
  </p:normalViewPr>
  <p:slideViewPr>
    <p:cSldViewPr>
      <p:cViewPr varScale="1">
        <p:scale>
          <a:sx n="68" d="100"/>
          <a:sy n="68" d="100"/>
        </p:scale>
        <p:origin x="-1014" y="-102"/>
      </p:cViewPr>
      <p:guideLst>
        <p:guide orient="horz" pos="2161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93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93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9FC776-5C71-48D3-B43C-8EEDE9E56906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93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93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5859FAC-84A5-4EB9-9A78-4BE572E49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4825" algn="l" defTabSz="9139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1789" algn="l" defTabSz="9139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8754" algn="l" defTabSz="9139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5718" algn="l" defTabSz="9139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E0CA09E5-8244-4E77-B1A8-921D93DD23C1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906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/>
          <a:lstStyle/>
          <a:p>
            <a:pPr algn="ctr" defTabSz="9139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436813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/>
          <a:lstStyle/>
          <a:p>
            <a:pPr algn="ctr" defTabSz="9139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2555875" y="6043613"/>
            <a:ext cx="735012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/>
          <a:lstStyle/>
          <a:p>
            <a:pPr algn="ctr" defTabSz="9139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559050" y="4038600"/>
            <a:ext cx="701675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559052" y="6050038"/>
            <a:ext cx="7264400" cy="685801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rgbClr val="FFFFFF"/>
                </a:solidFill>
              </a:defRPr>
            </a:lvl1pPr>
            <a:lvl2pPr marL="456965" indent="0" algn="ctr">
              <a:buNone/>
            </a:lvl2pPr>
            <a:lvl3pPr marL="913930" indent="0" algn="ctr">
              <a:buNone/>
            </a:lvl3pPr>
            <a:lvl4pPr marL="1370894" indent="0" algn="ctr">
              <a:buNone/>
            </a:lvl4pPr>
            <a:lvl5pPr marL="1827859" indent="0" algn="ctr">
              <a:buNone/>
            </a:lvl5pPr>
            <a:lvl6pPr marL="2284825" indent="0" algn="ctr">
              <a:buNone/>
            </a:lvl6pPr>
            <a:lvl7pPr marL="2741789" indent="0" algn="ctr">
              <a:buNone/>
            </a:lvl7pPr>
            <a:lvl8pPr marL="3198754" indent="0" algn="ctr">
              <a:buNone/>
            </a:lvl8pPr>
            <a:lvl9pPr marL="3655718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82550" y="6069013"/>
            <a:ext cx="222885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CC519EB-DE30-4657-B2A3-847C87BB6C08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259013" y="236538"/>
            <a:ext cx="635635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67750" y="228600"/>
            <a:ext cx="90805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28EDA44-6190-4065-BDDB-4F183E758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914D5-5D86-4714-A526-6F16CB9B46E1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8447B-8C9A-4B22-A2B1-28D8FCED5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604000" y="0"/>
            <a:ext cx="347663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/>
          <a:lstStyle/>
          <a:p>
            <a:pPr algn="ctr" defTabSz="9139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653213" y="609600"/>
            <a:ext cx="24765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/>
          <a:lstStyle/>
          <a:p>
            <a:pPr algn="ctr" defTabSz="9139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653213" y="0"/>
            <a:ext cx="24765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/>
          <a:lstStyle/>
          <a:p>
            <a:pPr algn="ctr" defTabSz="9139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99301" y="609605"/>
            <a:ext cx="2228850" cy="55165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609602"/>
            <a:ext cx="6026150" cy="55165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7099300" y="6248400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1ACC6-C5EE-405D-8938-BD3338D86A65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95300" y="6248400"/>
            <a:ext cx="60372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511132" y="134143"/>
            <a:ext cx="533400" cy="265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EE622-BD24-4940-AA07-61E66261B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702" y="228600"/>
            <a:ext cx="8832850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63702" y="1600202"/>
            <a:ext cx="8832850" cy="4495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092F7-EAFD-4CE2-A89E-2C79E5DF83D5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A2327-8395-485D-B0E8-7DAAA100F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906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/>
          <a:lstStyle/>
          <a:p>
            <a:pPr algn="ctr" defTabSz="9139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40335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/>
          <a:lstStyle/>
          <a:p>
            <a:pPr algn="ctr" defTabSz="9139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485900" y="1600200"/>
            <a:ext cx="84201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/>
          <a:lstStyle/>
          <a:p>
            <a:pPr algn="ctr" defTabSz="9139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85905" y="2743207"/>
            <a:ext cx="7716707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1" y="1600201"/>
            <a:ext cx="8255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37D1C-4CF1-4A7C-A457-3BDA6DFDE06C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40335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E4B2B7-25D1-43A6-A95A-375EE6328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60401" y="1589569"/>
            <a:ext cx="4210050" cy="45719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248646" y="1589569"/>
            <a:ext cx="4210050" cy="45719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3B0CF7-C30A-4040-AEFF-C23B607E8D91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F57C853-3FED-43C6-9638-EBF918E6A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849" y="273054"/>
            <a:ext cx="8832850" cy="869951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60401" y="2438403"/>
            <a:ext cx="4210050" cy="3581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200652" y="2438403"/>
            <a:ext cx="4210050" cy="3581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60401" y="1752603"/>
            <a:ext cx="4210050" cy="640081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5200652" y="1752603"/>
            <a:ext cx="4210050" cy="640081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9348EA-8150-497A-AF1B-9580A83ACBE2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5EF4F7-7FDA-4B1E-B295-52B7D4D6E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278E7-23DD-4850-ADB8-A49ED82FCD07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B677E-3FD8-4A11-A7AD-5890F56B3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32A28-54A8-4507-95F4-53606B4BDD33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7785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85B31A3-1BF0-4BC6-A092-4961820C0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2" y="273054"/>
            <a:ext cx="8750299" cy="869951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0401" y="1752600"/>
            <a:ext cx="1733551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090" tIns="182786" rIns="137090" bIns="91392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559050" y="1752601"/>
            <a:ext cx="6934200" cy="44196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5AA97-0883-44DA-BDEE-FDD0FB2308CC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C5556-75EA-4243-8F4B-F1724E22E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906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/>
          <a:lstStyle/>
          <a:p>
            <a:pPr algn="ctr" defTabSz="9139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58432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/>
          <a:lstStyle/>
          <a:p>
            <a:pPr algn="ctr" defTabSz="9139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674813" y="4654550"/>
            <a:ext cx="823118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/>
          <a:lstStyle/>
          <a:p>
            <a:pPr algn="ctr" defTabSz="9139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568450" y="0"/>
            <a:ext cx="109538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/>
          <a:lstStyle/>
          <a:p>
            <a:pPr algn="ctr" defTabSz="9139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33550" y="5486401"/>
            <a:ext cx="7924800" cy="685801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buFontTx/>
              <a:buNone/>
              <a:defRPr sz="1100"/>
            </a:lvl2pPr>
            <a:lvl3pPr>
              <a:buFontTx/>
              <a:buNone/>
              <a:defRPr sz="11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550" y="4648201"/>
            <a:ext cx="7924800" cy="685801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690626" y="2"/>
            <a:ext cx="8215376" cy="4568951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769100" y="6248400"/>
            <a:ext cx="288925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8DB4C3-1542-4B47-BBA0-266C62F27B15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56845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2C616B66-4455-4970-B0F2-08C56A0CB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733550" y="6248400"/>
            <a:ext cx="4953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60400" y="228600"/>
            <a:ext cx="88328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63575" y="1600200"/>
            <a:ext cx="88328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604000" y="6248400"/>
            <a:ext cx="2889250" cy="365125"/>
          </a:xfrm>
          <a:prstGeom prst="rect">
            <a:avLst/>
          </a:prstGeom>
        </p:spPr>
        <p:txBody>
          <a:bodyPr vert="horz" lIns="91392" tIns="45696" rIns="91392" bIns="45696" anchor="ctr" anchorCtr="0"/>
          <a:lstStyle>
            <a:lvl1pPr algn="l" defTabSz="91393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919A2F-DF13-40D2-9922-9A729D631CCF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60400" y="6248400"/>
            <a:ext cx="5872163" cy="365125"/>
          </a:xfrm>
          <a:prstGeom prst="rect">
            <a:avLst/>
          </a:prstGeom>
        </p:spPr>
        <p:txBody>
          <a:bodyPr vert="horz" lIns="91392" tIns="45696" rIns="91392" bIns="45696" anchor="ctr"/>
          <a:lstStyle>
            <a:lvl1pPr algn="r" defTabSz="91393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906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/>
          <a:lstStyle/>
          <a:p>
            <a:pPr algn="ctr" defTabSz="9139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/>
          <a:lstStyle/>
          <a:p>
            <a:pPr algn="ctr" defTabSz="9139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39763" y="1279525"/>
            <a:ext cx="9266237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/>
          <a:lstStyle/>
          <a:p>
            <a:pPr algn="ctr" defTabSz="91393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77850" cy="244475"/>
          </a:xfrm>
          <a:prstGeom prst="rect">
            <a:avLst/>
          </a:prstGeom>
        </p:spPr>
        <p:txBody>
          <a:bodyPr vert="horz" lIns="91392" tIns="45696" rIns="91392" bIns="45696" anchor="ctr" anchorCtr="0">
            <a:normAutofit/>
          </a:bodyPr>
          <a:lstStyle>
            <a:lvl1pPr algn="ctr" defTabSz="91393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551F5F-17AA-4694-A6AC-2F367B754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82" r:id="rId4"/>
    <p:sldLayoutId id="2147483783" r:id="rId5"/>
    <p:sldLayoutId id="2147483778" r:id="rId6"/>
    <p:sldLayoutId id="2147483784" r:id="rId7"/>
    <p:sldLayoutId id="2147483777" r:id="rId8"/>
    <p:sldLayoutId id="2147483785" r:id="rId9"/>
    <p:sldLayoutId id="2147483776" r:id="rId10"/>
    <p:sldLayoutId id="214748378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8175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-227013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13" indent="-227013" algn="l" rtl="0" fontAlgn="base">
        <a:spcBef>
          <a:spcPts val="400"/>
        </a:spcBef>
        <a:spcAft>
          <a:spcPct val="0"/>
        </a:spcAft>
        <a:buClr>
          <a:srgbClr val="B58B80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13" indent="-227013" algn="l" rtl="0" fontAlgn="base">
        <a:spcBef>
          <a:spcPts val="400"/>
        </a:spcBef>
        <a:spcAft>
          <a:spcPct val="0"/>
        </a:spcAft>
        <a:buClr>
          <a:srgbClr val="C3986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2039" indent="-228481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6217" indent="-228481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0397" indent="-228481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4576" indent="-228481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0975" y="228600"/>
            <a:ext cx="6775450" cy="990600"/>
          </a:xfrm>
        </p:spPr>
        <p:txBody>
          <a:bodyPr>
            <a:noAutofit/>
          </a:bodyPr>
          <a:lstStyle/>
          <a:p>
            <a:pPr algn="ctr" fontAlgn="auto">
              <a:spcBef>
                <a:spcPts val="700"/>
              </a:spcBef>
              <a:spcAft>
                <a:spcPts val="0"/>
              </a:spcAft>
              <a:buClr>
                <a:srgbClr val="A5644E"/>
              </a:buClr>
              <a:buSzPct val="60000"/>
              <a:defRPr/>
            </a:pPr>
            <a:r>
              <a:rPr lang="uk-UA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uk-UA" sz="9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uk-UA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Учнівська президентська рада</a:t>
            </a:r>
            <a:br>
              <a:rPr lang="uk-UA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uk-UA" sz="3000" dirty="0">
                <a:solidFill>
                  <a:srgbClr val="A5644E">
                    <a:lumMod val="20000"/>
                    <a:lumOff val="80000"/>
                  </a:srgbClr>
                </a:solidFill>
                <a:ea typeface="+mn-ea"/>
                <a:cs typeface="AngsanaUPC" pitchFamily="18" charset="-34"/>
              </a:rPr>
              <a:t>К</a:t>
            </a:r>
            <a:r>
              <a:rPr lang="uk-UA" sz="2500" dirty="0">
                <a:solidFill>
                  <a:srgbClr val="A5644E">
                    <a:lumMod val="20000"/>
                    <a:lumOff val="80000"/>
                  </a:srgbClr>
                </a:solidFill>
                <a:ea typeface="+mn-ea"/>
                <a:cs typeface="AngsanaUPC" pitchFamily="18" charset="-34"/>
              </a:rPr>
              <a:t>ОРСУНЬ-</a:t>
            </a:r>
            <a:r>
              <a:rPr lang="uk-UA" sz="3000" dirty="0">
                <a:solidFill>
                  <a:srgbClr val="A5644E">
                    <a:lumMod val="20000"/>
                    <a:lumOff val="80000"/>
                  </a:srgbClr>
                </a:solidFill>
                <a:ea typeface="+mn-ea"/>
                <a:cs typeface="AngsanaUPC" pitchFamily="18" charset="-34"/>
              </a:rPr>
              <a:t>Ш</a:t>
            </a:r>
            <a:r>
              <a:rPr lang="uk-UA" sz="2500" dirty="0">
                <a:solidFill>
                  <a:srgbClr val="A5644E">
                    <a:lumMod val="20000"/>
                    <a:lumOff val="80000"/>
                  </a:srgbClr>
                </a:solidFill>
                <a:ea typeface="+mn-ea"/>
                <a:cs typeface="AngsanaUPC" pitchFamily="18" charset="-34"/>
              </a:rPr>
              <a:t>ЕВЧЕНКІВСЬКОГО ЛІЦЕЮ</a:t>
            </a:r>
            <a:br>
              <a:rPr lang="uk-UA" sz="2500" dirty="0">
                <a:solidFill>
                  <a:srgbClr val="A5644E">
                    <a:lumMod val="20000"/>
                    <a:lumOff val="80000"/>
                  </a:srgbClr>
                </a:solidFill>
                <a:ea typeface="+mn-ea"/>
                <a:cs typeface="AngsanaUPC" pitchFamily="18" charset="-34"/>
              </a:rPr>
            </a:br>
            <a:endParaRPr lang="ru-RU" sz="3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76736" y="1556792"/>
            <a:ext cx="7329264" cy="5112568"/>
          </a:xfrm>
        </p:spPr>
        <p:txBody>
          <a:bodyPr>
            <a:normAutofit fontScale="8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endParaRPr lang="uk-UA" sz="3200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  <a:cs typeface="AngsanaUPC" pitchFamily="18" charset="-34"/>
            </a:endParaRPr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uk-UA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cs typeface="AngsanaUPC" pitchFamily="18" charset="-34"/>
              </a:rPr>
              <a:t> </a:t>
            </a:r>
            <a:r>
              <a:rPr lang="uk-UA" sz="35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cs typeface="AngsanaUPC" pitchFamily="18" charset="-34"/>
              </a:rPr>
              <a:t>ПАТРІОТИ НА ЗАХИСТІ БАТЬКІВЩИНИ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uk-UA" sz="31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Т</a:t>
            </a:r>
            <a:r>
              <a:rPr lang="uk-UA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ВОРИ ДОБРО, НЕ ЗАЛИШАЙСЯ ОСТОРОНЬ</a:t>
            </a:r>
            <a:r>
              <a:rPr lang="uk-UA" sz="3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!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(</a:t>
            </a:r>
            <a:r>
              <a:rPr lang="ru-RU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В</a:t>
            </a:r>
            <a:r>
              <a:rPr lang="ru-RU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ОЛОНТЕРСЬКА РОБОТА)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  <a:defRPr/>
            </a:pPr>
            <a:endParaRPr lang="ru-RU" sz="2000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  <a:p>
            <a:pPr lvl="8" algn="ctr">
              <a:buFont typeface="Wingdings" pitchFamily="2" charset="2"/>
              <a:buChar char="v"/>
              <a:defRPr/>
            </a:pPr>
            <a:endParaRPr lang="uk-UA" sz="2000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uk-UA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                                                               </a:t>
            </a:r>
            <a:r>
              <a:rPr lang="uk-UA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Підпроєкт</a:t>
            </a: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підготувала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                                                                       СТЕПАНЕНКО АНАСТАСІЯ ГРИГОРІВНА,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                                                                                                             учениця 10 класу</a:t>
            </a:r>
          </a:p>
          <a:p>
            <a:pPr marL="0" indent="0" algn="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                            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                                                      Керівник: СТОРОЖЕНКО СВІТЛАНА ВАСИЛІВНА,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uk-UA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                                                                                                       педагог-організатор       </a:t>
            </a:r>
            <a:r>
              <a:rPr lang="uk-UA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                                                             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uk-UA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                                        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uk-UA" sz="2400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uk-UA" sz="240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                                                      </a:t>
            </a:r>
            <a:r>
              <a:rPr lang="uk-UA" sz="2400">
                <a:latin typeface="+mj-lt"/>
              </a:rPr>
              <a:t> </a:t>
            </a:r>
            <a:r>
              <a:rPr lang="uk-UA" sz="2400" dirty="0">
                <a:latin typeface="+mj-lt"/>
              </a:rPr>
              <a:t>2021</a:t>
            </a:r>
            <a:r>
              <a:rPr lang="uk-UA" sz="1800" dirty="0">
                <a:latin typeface="+mj-lt"/>
              </a:rPr>
              <a:t>РІК</a:t>
            </a:r>
          </a:p>
        </p:txBody>
      </p:sp>
      <p:pic>
        <p:nvPicPr>
          <p:cNvPr id="14339" name="Рисунок 4" descr="669e52eb108a53f08db70d69a9806de1--vintage-botanical-illustration-vintage-botanical-prin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57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6" descr="Без названия (1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5163" y="1412875"/>
            <a:ext cx="36718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15" descr="Без названия (1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5163" y="4076700"/>
            <a:ext cx="38877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906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393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60000"/>
              <a:buFont typeface="Wingdings" pitchFamily="2" charset="2"/>
              <a:buChar char="v"/>
              <a:defRPr/>
            </a:pPr>
            <a:r>
              <a:rPr lang="uk-UA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І в цьому році ми взяли участь у благодійній акції 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“</a:t>
            </a:r>
            <a:r>
              <a:rPr lang="uk-UA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Привітаємо воїнів з Днем захисника і захисниць України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”</a:t>
            </a:r>
            <a:r>
              <a:rPr lang="uk-UA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. Учні нашого закладу зібрали та передали волонтерам ящики </a:t>
            </a:r>
            <a:r>
              <a:rPr lang="uk-UA" sz="24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смаколиків</a:t>
            </a:r>
            <a:r>
              <a:rPr lang="uk-UA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 для бійців АТО, 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4580" name="Рисунок 8" descr="IMG-28f9d4ec6786119c06e95fd4fe6778dc-V.jpg"/>
          <p:cNvPicPr>
            <a:picLocks noChangeAspect="1"/>
          </p:cNvPicPr>
          <p:nvPr/>
        </p:nvPicPr>
        <p:blipFill>
          <a:blip r:embed="rId4"/>
          <a:srcRect t="4018" b="25679"/>
          <a:stretch>
            <a:fillRect/>
          </a:stretch>
        </p:blipFill>
        <p:spPr bwMode="auto">
          <a:xfrm>
            <a:off x="5961063" y="1341438"/>
            <a:ext cx="3744912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9" descr="IMG-0b6c0cd1539fe68bde5f09922fae9bd9-V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1063" y="4005263"/>
            <a:ext cx="37687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17" descr="Без названия (14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" y="2636838"/>
            <a:ext cx="52911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18" descr="photo_2021-11-07_21-37-37 (2).jpg"/>
          <p:cNvPicPr>
            <a:picLocks noChangeAspect="1"/>
          </p:cNvPicPr>
          <p:nvPr/>
        </p:nvPicPr>
        <p:blipFill>
          <a:blip r:embed="rId7"/>
          <a:srcRect t="9450" b="15350"/>
          <a:stretch>
            <a:fillRect/>
          </a:stretch>
        </p:blipFill>
        <p:spPr bwMode="auto">
          <a:xfrm>
            <a:off x="200025" y="2349500"/>
            <a:ext cx="5110163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136650" y="3284538"/>
            <a:ext cx="3887788" cy="237013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Ми так вдячні вам за життя,</a:t>
            </a:r>
          </a:p>
          <a:p>
            <a:pPr defTabSz="91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За те, що ми вільні</a:t>
            </a:r>
            <a:r>
              <a:rPr lang="uk-UA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!</a:t>
            </a:r>
          </a:p>
          <a:p>
            <a:pPr defTabSz="91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Ви є наша гордість, ви є наша сила</a:t>
            </a:r>
            <a:r>
              <a:rPr lang="uk-UA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!</a:t>
            </a:r>
          </a:p>
          <a:p>
            <a:pPr defTabSz="91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Повертайтесь живими,</a:t>
            </a:r>
          </a:p>
          <a:p>
            <a:pPr defTabSz="91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повертайтесь скоріш,</a:t>
            </a:r>
          </a:p>
          <a:p>
            <a:pPr defTabSz="91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любі сини України!</a:t>
            </a:r>
            <a:endParaRPr lang="ru-RU" sz="2000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1052513"/>
            <a:ext cx="61055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а також малюнки та листівки з бажаннями злагоди, затишку, миру та побажаннями швидкого повернення до своїх домівок</a:t>
            </a: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5438" y="1773238"/>
            <a:ext cx="4727575" cy="4508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SzPct val="60000"/>
              <a:buFont typeface="Wingdings" pitchFamily="2" charset="2"/>
              <a:buChar char="v"/>
              <a:defRPr/>
            </a:pPr>
            <a:r>
              <a:rPr lang="uk-UA" sz="3100" dirty="0"/>
              <a:t>Життя доводить, що волонтерський рух для шкільної молоді є невичерпаним джерелом можливості вчитися та сприяти розвитку солідарності, відповідальності,  милосердя, толерантності.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5602" name="Рисунок 2" descr="669e52eb108a53f08db70d69a9806de1--vintage-botanical-illustration-vintage-botanical-prin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6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3" descr="Без названия (1)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260350"/>
            <a:ext cx="3235325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12" descr="Без названия (1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420938"/>
            <a:ext cx="44323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8675" y="333375"/>
            <a:ext cx="7016750" cy="18129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>
                <a:solidFill>
                  <a:srgbClr val="DDEBFB"/>
                </a:solidFill>
                <a:latin typeface="Comic Sans MS" pitchFamily="66" charset="0"/>
                <a:cs typeface="Andalus" pitchFamily="18" charset="-78"/>
              </a:rPr>
              <a:t>Будьмо милосердними!</a:t>
            </a:r>
            <a:endParaRPr lang="ru-RU" dirty="0">
              <a:solidFill>
                <a:srgbClr val="DDEBFB"/>
              </a:solidFill>
              <a:latin typeface="Comic Sans MS" pitchFamily="66" charset="0"/>
              <a:cs typeface="Andalus" pitchFamily="18" charset="-78"/>
            </a:endParaRPr>
          </a:p>
        </p:txBody>
      </p:sp>
      <p:sp>
        <p:nvSpPr>
          <p:cNvPr id="266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9050" y="6049963"/>
            <a:ext cx="7264400" cy="685800"/>
          </a:xfrm>
        </p:spPr>
        <p:txBody>
          <a:bodyPr/>
          <a:lstStyle/>
          <a:p>
            <a:r>
              <a:rPr lang="uk-UA" sz="4800" i="1" smtClean="0">
                <a:solidFill>
                  <a:srgbClr val="DDEBFB"/>
                </a:solidFill>
              </a:rPr>
              <a:t>Дякую за увагу</a:t>
            </a:r>
            <a:endParaRPr lang="ru-RU" sz="4800" i="1" smtClean="0">
              <a:solidFill>
                <a:srgbClr val="DDEBFB"/>
              </a:solidFill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6681788" y="6237288"/>
            <a:ext cx="503237" cy="431800"/>
          </a:xfrm>
          <a:prstGeom prst="hea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139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DDEBFB"/>
              </a:solidFill>
            </a:endParaRPr>
          </a:p>
        </p:txBody>
      </p:sp>
      <p:pic>
        <p:nvPicPr>
          <p:cNvPr id="26630" name="Рисунок 10" descr="unnamed (7).jpg"/>
          <p:cNvPicPr>
            <a:picLocks noChangeAspect="1"/>
          </p:cNvPicPr>
          <p:nvPr/>
        </p:nvPicPr>
        <p:blipFill>
          <a:blip r:embed="rId4"/>
          <a:srcRect b="3391"/>
          <a:stretch>
            <a:fillRect/>
          </a:stretch>
        </p:blipFill>
        <p:spPr bwMode="auto">
          <a:xfrm>
            <a:off x="4953000" y="2265363"/>
            <a:ext cx="44323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8" descr="photo_2021-11-07_18-04-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2050" y="1557338"/>
            <a:ext cx="747395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575" y="228600"/>
            <a:ext cx="883285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         Волонтерська робота</a:t>
            </a:r>
            <a:endParaRPr lang="ru-RU" sz="4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1506200" y="3500438"/>
            <a:ext cx="523875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/>
          <a:lstStyle/>
          <a:p>
            <a:pPr algn="ctr" defTabSz="913930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4" name="Рисунок 9" descr="photo_2021-11-07_18-04-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57338"/>
            <a:ext cx="62484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84313"/>
            <a:ext cx="9126538" cy="5257800"/>
          </a:xfrm>
        </p:spPr>
        <p:txBody>
          <a:bodyPr>
            <a:normAutofit/>
          </a:bodyPr>
          <a:lstStyle/>
          <a:p>
            <a:pPr marL="319875" indent="-319875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800" dirty="0">
                <a:solidFill>
                  <a:schemeClr val="tx2">
                    <a:lumMod val="25000"/>
                  </a:schemeClr>
                </a:solidFill>
              </a:rPr>
              <a:t>Волонтерська діяльність як прояв милосердя і доброчинності буде існувати доти, доки існує потреба людей у тій чи іншій допомозі та обмежена державна участь у задоволенні потреб своїх громадян, їхній соціальній підтримці.</a:t>
            </a:r>
          </a:p>
          <a:p>
            <a:pPr marL="319875" indent="-319875" algn="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uk-UA" sz="2800" dirty="0">
              <a:solidFill>
                <a:schemeClr val="tx2">
                  <a:lumMod val="25000"/>
                </a:schemeClr>
              </a:solidFill>
            </a:endParaRPr>
          </a:p>
          <a:p>
            <a:pPr marL="319875" indent="-319875"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800" dirty="0" err="1">
                <a:solidFill>
                  <a:schemeClr val="tx2">
                    <a:lumMod val="25000"/>
                  </a:schemeClr>
                </a:solidFill>
              </a:rPr>
              <a:t>Волонтерство</a:t>
            </a:r>
            <a:r>
              <a:rPr lang="uk-UA" sz="2800" dirty="0">
                <a:solidFill>
                  <a:schemeClr val="tx2">
                    <a:lumMod val="25000"/>
                  </a:schemeClr>
                </a:solidFill>
              </a:rPr>
              <a:t> засновується на добровільності, </a:t>
            </a:r>
          </a:p>
          <a:p>
            <a:pPr marL="319875" indent="-319875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uk-UA" sz="2800" dirty="0">
                <a:solidFill>
                  <a:schemeClr val="tx2">
                    <a:lumMod val="25000"/>
                  </a:schemeClr>
                </a:solidFill>
              </a:rPr>
              <a:t>співчутті, солідарності з потребами та ідеями інших, а </a:t>
            </a:r>
          </a:p>
          <a:p>
            <a:pPr marL="319875" indent="-319875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uk-UA" sz="2800" dirty="0">
                <a:solidFill>
                  <a:schemeClr val="tx2">
                    <a:lumMod val="25000"/>
                  </a:schemeClr>
                </a:solidFill>
              </a:rPr>
              <a:t>також у глибокій повазі до всіх людей.</a:t>
            </a:r>
          </a:p>
          <a:p>
            <a:pPr marL="319875" indent="-319875" algn="r" fontAlgn="auto">
              <a:spcAft>
                <a:spcPts val="0"/>
              </a:spcAft>
              <a:buFont typeface="Wingdings"/>
              <a:buNone/>
              <a:defRPr/>
            </a:pPr>
            <a:endParaRPr lang="ru-RU" sz="2800" dirty="0">
              <a:solidFill>
                <a:schemeClr val="tx2">
                  <a:lumMod val="25000"/>
                </a:schemeClr>
              </a:solidFill>
            </a:endParaRPr>
          </a:p>
          <a:p>
            <a:pPr marL="319875" indent="-319875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uk-UA" sz="2800" dirty="0"/>
          </a:p>
          <a:p>
            <a:pPr marL="319875" indent="-319875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uk-UA" sz="2800" dirty="0"/>
          </a:p>
          <a:p>
            <a:pPr marL="319875" indent="-319875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uk-UA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6" descr="Без названия (14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8900" y="3429000"/>
            <a:ext cx="462121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Рисунок 4" descr="Без названия (1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88" y="3429000"/>
            <a:ext cx="49085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50"/>
            <a:ext cx="9705975" cy="3887788"/>
          </a:xfrm>
        </p:spPr>
        <p:txBody>
          <a:bodyPr>
            <a:noAutofit/>
          </a:bodyPr>
          <a:lstStyle/>
          <a:p>
            <a:pPr marL="514085" indent="-514085" fontAlgn="auto"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v"/>
              <a:defRPr/>
            </a:pPr>
            <a:r>
              <a:rPr lang="uk-UA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Учні Корсунь-Шевченківського ліцею вже не один рік займаються волонтерською діяльністю. </a:t>
            </a:r>
            <a:br>
              <a:rPr lang="uk-UA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uk-UA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uk-UA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Минулого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року ми </a:t>
            </a:r>
            <a:r>
              <a:rPr lang="ru-RU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долучилися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до </a:t>
            </a:r>
            <a:r>
              <a:rPr lang="ru-RU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благодійної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акції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“</a:t>
            </a:r>
            <a:r>
              <a:rPr lang="ru-RU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Привітай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подарунком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воїнів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АТО до Дня </a:t>
            </a:r>
            <a:r>
              <a:rPr lang="ru-RU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захисників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України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” і </a:t>
            </a:r>
            <a:r>
              <a:rPr lang="ru-RU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зібрали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для них </a:t>
            </a:r>
            <a:r>
              <a:rPr lang="ru-RU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цукерки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печиво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домашнє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варення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чай і </a:t>
            </a:r>
            <a:r>
              <a:rPr lang="ru-RU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також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крупи</a:t>
            </a:r>
            <a:r>
              <a:rPr lang="ru-RU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388" name="Рисунок 2" descr="7709457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13363" y="3500438"/>
            <a:ext cx="44069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3" descr="3297147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263" y="3500438"/>
            <a:ext cx="4679950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8" descr="Без названия (1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" y="3009900"/>
            <a:ext cx="42640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7" descr="Без названия (1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6050" y="0"/>
            <a:ext cx="455136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8588" y="333375"/>
            <a:ext cx="4824412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393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v"/>
              <a:defRPr/>
            </a:pPr>
            <a:r>
              <a:rPr lang="uk-UA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Як важко не тільки захищати нашу країну, але й бути на відстані від своєї сім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’</a:t>
            </a:r>
            <a:r>
              <a:rPr lang="uk-UA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ї кожного дня, а особливо, під час родинних свят.</a:t>
            </a:r>
            <a:br>
              <a:rPr lang="uk-UA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</a:br>
            <a:endParaRPr lang="ru-RU" sz="28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3000" y="4149725"/>
            <a:ext cx="49530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393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v"/>
              <a:defRPr/>
            </a:pPr>
            <a:r>
              <a:rPr lang="uk-UA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Напередодні Нового 2021 року ми теж зібрали посилки воїнам АТО, написали листівки і передали їх волонтерами нашим захисникам.</a:t>
            </a:r>
            <a:endParaRPr lang="ru-RU" sz="28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7413" name="Рисунок 11" descr="8529429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4438" y="188913"/>
            <a:ext cx="46085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2188" y="2924175"/>
            <a:ext cx="362902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8" y="228600"/>
            <a:ext cx="9777412" cy="990600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v"/>
              <a:defRPr/>
            </a:pPr>
            <a:r>
              <a:rPr lang="uk-UA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Сподіваємося, що дитячі листи зігрівають душу нашим героям і додають сил для перемоги!</a:t>
            </a:r>
            <a:endParaRPr lang="ru-RU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434" name="Рисунок 10" descr="Без названия (1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1563" y="3068638"/>
            <a:ext cx="48958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15" descr="Без названия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" y="1773238"/>
            <a:ext cx="41036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3" descr="1943499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5663" y="3141663"/>
            <a:ext cx="5040312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2" descr="3256552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" y="1916113"/>
            <a:ext cx="42481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521200" y="1700213"/>
            <a:ext cx="5240338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393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v"/>
              <a:defRPr/>
            </a:pPr>
            <a:r>
              <a:rPr lang="uk-UA" sz="2800" dirty="0">
                <a:latin typeface="+mn-lt"/>
                <a:cs typeface="+mn-cs"/>
              </a:rPr>
              <a:t> </a:t>
            </a:r>
            <a:r>
              <a:rPr lang="uk-UA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І мріємо про те, що скінчиться війна і воїни-захисники повернуться до мирного життя</a:t>
            </a:r>
            <a:r>
              <a:rPr lang="uk-UA" sz="2400" dirty="0">
                <a:latin typeface="+mn-lt"/>
                <a:cs typeface="+mn-cs"/>
              </a:rPr>
              <a:t>.</a:t>
            </a: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075" y="1052513"/>
            <a:ext cx="7400925" cy="58054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v"/>
              <a:defRPr/>
            </a:pPr>
            <a:r>
              <a:rPr lang="uk-UA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Доброта і чуйність, співпереживання і щиросердність, уміння розділити  чужий біль, підтримати  у важку хвилину, розрадити в горі та біді - це крила, на яких тримається людство. </a:t>
            </a:r>
            <a:br>
              <a:rPr lang="uk-UA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uk-UA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У вересні учні ліцею взяли участь у благодійній акції 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“</a:t>
            </a:r>
            <a:r>
              <a:rPr lang="uk-UA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25 копійок +</a:t>
            </a: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”</a:t>
            </a:r>
            <a:r>
              <a:rPr lang="uk-UA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br>
              <a:rPr lang="uk-UA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uk-UA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Всі бажаючі приносили кошти на лікування Соломії Лялько.</a:t>
            </a:r>
            <a:br>
              <a:rPr lang="uk-UA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uk-UA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Крім того, можна було приносити монети номіналом 25 копійок, які були обміняні  і додані до загальної суми</a:t>
            </a:r>
            <a:r>
              <a:rPr lang="uk-UA" sz="2800" dirty="0"/>
              <a:t>.</a:t>
            </a:r>
            <a:endParaRPr lang="ru-RU" sz="2800" dirty="0"/>
          </a:p>
        </p:txBody>
      </p:sp>
      <p:pic>
        <p:nvPicPr>
          <p:cNvPr id="19458" name="Рисунок 2" descr="669e52eb108a53f08db70d69a9806de1--vintage-botanical-illustration-vintage-botanical-prin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05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5" descr="Без названия (1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9263" y="333375"/>
            <a:ext cx="4103687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4" descr="Без названия (1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25" y="0"/>
            <a:ext cx="4824413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00025" y="4365625"/>
            <a:ext cx="51689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393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60000"/>
              <a:buFont typeface="Wingdings" pitchFamily="2" charset="2"/>
              <a:buChar char="v"/>
              <a:defRPr/>
            </a:pPr>
            <a:r>
              <a:rPr lang="uk-UA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Поліна </a:t>
            </a:r>
            <a:r>
              <a:rPr lang="uk-UA" sz="2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Чаленко</a:t>
            </a:r>
            <a:r>
              <a:rPr lang="uk-UA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, учениця 11 класу, стала волонтером у 16 Всеукраїнській акції благодійного фонду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“</a:t>
            </a:r>
            <a:r>
              <a:rPr lang="uk-UA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Серце до серця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”</a:t>
            </a:r>
            <a:r>
              <a:rPr lang="uk-UA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та 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”</a:t>
            </a:r>
            <a:r>
              <a:rPr lang="uk-UA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Здорові немовлята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”</a:t>
            </a:r>
            <a:r>
              <a:rPr lang="uk-UA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, що спрямована  на закупівлю </a:t>
            </a:r>
            <a:r>
              <a:rPr lang="uk-UA" sz="2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неонатального</a:t>
            </a:r>
            <a:r>
              <a:rPr lang="uk-UA" sz="2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 обладнання. </a:t>
            </a: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1508" name="Рисунок 2" descr="202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488" y="115888"/>
            <a:ext cx="4679950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3" descr="242526864_877626053183591_6321337689017930990_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6600" y="188913"/>
            <a:ext cx="38941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6" descr="IMG-b48ace97ebcdc610563b061bc2dee4e9-V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8" y="2852738"/>
            <a:ext cx="4572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5529263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393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60000"/>
              <a:buFont typeface="Wingdings" pitchFamily="2" charset="2"/>
              <a:buChar char="v"/>
              <a:defRPr/>
            </a:pPr>
            <a:r>
              <a:rPr lang="uk-UA" sz="2400" dirty="0" err="1">
                <a:latin typeface="+mn-lt"/>
                <a:cs typeface="+mn-cs"/>
              </a:rPr>
              <a:t>Волонтерство</a:t>
            </a:r>
            <a:r>
              <a:rPr lang="uk-UA" sz="2400" dirty="0">
                <a:latin typeface="+mn-lt"/>
                <a:cs typeface="+mn-cs"/>
              </a:rPr>
              <a:t> - це різноманітна праця.</a:t>
            </a:r>
          </a:p>
          <a:p>
            <a:pPr defTabSz="91393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+mn-lt"/>
                <a:cs typeface="+mn-cs"/>
              </a:rPr>
              <a:t>Учні ліцею долучилися до Фонду допомоги безпритульним тваринам</a:t>
            </a:r>
            <a:r>
              <a:rPr lang="en-US" sz="2400" dirty="0">
                <a:latin typeface="+mn-lt"/>
                <a:cs typeface="+mn-cs"/>
              </a:rPr>
              <a:t> “</a:t>
            </a:r>
            <a:r>
              <a:rPr lang="uk-UA" sz="2400" dirty="0">
                <a:latin typeface="+mn-lt"/>
                <a:cs typeface="+mn-cs"/>
              </a:rPr>
              <a:t>Щаслива лапа</a:t>
            </a:r>
            <a:r>
              <a:rPr lang="en-US" sz="2400" dirty="0">
                <a:latin typeface="+mn-lt"/>
                <a:cs typeface="+mn-cs"/>
              </a:rPr>
              <a:t>”</a:t>
            </a:r>
            <a:r>
              <a:rPr lang="uk-UA" sz="2400" dirty="0">
                <a:latin typeface="+mn-lt"/>
                <a:cs typeface="+mn-cs"/>
              </a:rPr>
              <a:t>. Н.В. Саєнко, учитель біології, провела уроки: </a:t>
            </a:r>
            <a:r>
              <a:rPr lang="en-US" sz="2400" dirty="0">
                <a:latin typeface="+mn-lt"/>
                <a:cs typeface="+mn-cs"/>
              </a:rPr>
              <a:t>”</a:t>
            </a:r>
            <a:r>
              <a:rPr lang="uk-UA" sz="2400" dirty="0">
                <a:latin typeface="+mn-lt"/>
                <a:cs typeface="+mn-cs"/>
              </a:rPr>
              <a:t>Захистимо безпритульних тварин</a:t>
            </a:r>
            <a:r>
              <a:rPr lang="en-US" sz="2400" dirty="0">
                <a:latin typeface="+mn-lt"/>
                <a:cs typeface="+mn-cs"/>
              </a:rPr>
              <a:t>”,</a:t>
            </a:r>
            <a:r>
              <a:rPr lang="uk-UA" sz="2400" dirty="0">
                <a:latin typeface="+mn-lt"/>
                <a:cs typeface="+mn-cs"/>
              </a:rPr>
              <a:t> </a:t>
            </a:r>
            <a:r>
              <a:rPr lang="en-US" sz="2400" dirty="0">
                <a:latin typeface="+mn-lt"/>
                <a:cs typeface="+mn-cs"/>
              </a:rPr>
              <a:t>”</a:t>
            </a:r>
            <a:r>
              <a:rPr lang="uk-UA" sz="2400" dirty="0">
                <a:latin typeface="+mn-lt"/>
                <a:cs typeface="+mn-cs"/>
              </a:rPr>
              <a:t>Допомога </a:t>
            </a:r>
            <a:r>
              <a:rPr lang="uk-UA" sz="2400" dirty="0" err="1">
                <a:latin typeface="+mn-lt"/>
                <a:cs typeface="+mn-cs"/>
              </a:rPr>
              <a:t>пухнастикам</a:t>
            </a:r>
            <a:r>
              <a:rPr lang="en-US" sz="2400" dirty="0">
                <a:latin typeface="+mn-lt"/>
                <a:cs typeface="+mn-cs"/>
              </a:rPr>
              <a:t>”</a:t>
            </a:r>
            <a:r>
              <a:rPr lang="uk-UA" sz="2400" dirty="0">
                <a:latin typeface="+mn-lt"/>
                <a:cs typeface="+mn-cs"/>
              </a:rPr>
              <a:t>, </a:t>
            </a:r>
            <a:r>
              <a:rPr lang="en-US" sz="2400" dirty="0">
                <a:latin typeface="+mn-lt"/>
                <a:cs typeface="+mn-cs"/>
              </a:rPr>
              <a:t>”</a:t>
            </a:r>
            <a:r>
              <a:rPr lang="uk-UA" sz="2400" dirty="0">
                <a:latin typeface="+mn-lt"/>
                <a:cs typeface="+mn-cs"/>
              </a:rPr>
              <a:t>Щасливі лапки</a:t>
            </a:r>
            <a:r>
              <a:rPr lang="en-US" sz="2400" dirty="0">
                <a:latin typeface="+mn-lt"/>
                <a:cs typeface="+mn-cs"/>
              </a:rPr>
              <a:t>”</a:t>
            </a:r>
            <a:r>
              <a:rPr lang="uk-UA" sz="2400" dirty="0">
                <a:latin typeface="+mn-lt"/>
                <a:cs typeface="+mn-cs"/>
              </a:rPr>
              <a:t>. </a:t>
            </a:r>
            <a:endParaRPr lang="ru-RU" sz="2400" dirty="0">
              <a:latin typeface="+mn-lt"/>
              <a:cs typeface="+mn-cs"/>
            </a:endParaRPr>
          </a:p>
        </p:txBody>
      </p:sp>
      <p:pic>
        <p:nvPicPr>
          <p:cNvPr id="22531" name="Рисунок 2" descr="IMG-c955c7b8056a2d9ce7a028e14898c547-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8900" y="404813"/>
            <a:ext cx="43926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 descr="Без названия (17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8175" y="4365625"/>
            <a:ext cx="23050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 descr="depositphotos_115700946-stock-illustration-cats-paw-set-cartoo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8363" y="5264150"/>
            <a:ext cx="14509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8" descr="Без названия (14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6600" y="1628775"/>
            <a:ext cx="39608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7" descr="Без названия (1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9138"/>
            <a:ext cx="5224463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341438"/>
          </a:xfrm>
        </p:spPr>
        <p:txBody>
          <a:bodyPr>
            <a:normAutofit fontScale="90000"/>
          </a:bodyPr>
          <a:lstStyle/>
          <a:p>
            <a:pPr algn="just" fontAlgn="auto">
              <a:spcAft>
                <a:spcPts val="0"/>
              </a:spcAft>
              <a:buClr>
                <a:schemeClr val="accent3"/>
              </a:buClr>
              <a:buSzPct val="60000"/>
              <a:buFont typeface="Wingdings" pitchFamily="2" charset="2"/>
              <a:buChar char="v"/>
              <a:defRPr/>
            </a:pPr>
            <a:r>
              <a:rPr lang="uk-UA" sz="2800" dirty="0"/>
              <a:t>Представники Корсунь-Шевченківського центру порятунку тварин провели з нами повчальні бесіди та тренінги щодо поводження з тваринами. </a:t>
            </a:r>
            <a:endParaRPr lang="ru-RU" sz="2800" dirty="0"/>
          </a:p>
        </p:txBody>
      </p:sp>
      <p:pic>
        <p:nvPicPr>
          <p:cNvPr id="23556" name="Рисунок 4" descr="IMG-ce484e18170a36fefc199fdc7da5631e-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" y="1773238"/>
            <a:ext cx="5329238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 descr="IMG-1f0558f6473a873cc56e87a0f1936591-V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5163" y="1773238"/>
            <a:ext cx="38163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16">
      <a:dk1>
        <a:sysClr val="windowText" lastClr="000000"/>
      </a:dk1>
      <a:lt1>
        <a:sysClr val="window" lastClr="FFFFFF"/>
      </a:lt1>
      <a:dk2>
        <a:srgbClr val="4E3B30"/>
      </a:dk2>
      <a:lt2>
        <a:srgbClr val="FCECD5"/>
      </a:lt2>
      <a:accent1>
        <a:srgbClr val="811717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620</TotalTime>
  <Words>391</Words>
  <Application>Microsoft Office PowerPoint</Application>
  <PresentationFormat>Лист A4 (210x297 мм)</PresentationFormat>
  <Paragraphs>31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12</vt:i4>
      </vt:variant>
    </vt:vector>
  </HeadingPairs>
  <TitlesOfParts>
    <vt:vector size="28" baseType="lpstr">
      <vt:lpstr>Calibri</vt:lpstr>
      <vt:lpstr>Arial</vt:lpstr>
      <vt:lpstr>Wingdings</vt:lpstr>
      <vt:lpstr>Wingdings 2</vt:lpstr>
      <vt:lpstr>Tw Cen MT</vt:lpstr>
      <vt:lpstr>AngsanaUPC</vt:lpstr>
      <vt:lpstr>Comic Sans MS</vt:lpstr>
      <vt:lpstr>Andalus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 Учнівська президентська рада КОРСУНЬ-ШЕВЧЕНКІВСЬКОГО ЛІЦЕЮ </vt:lpstr>
      <vt:lpstr>               Волонтерська робота</vt:lpstr>
      <vt:lpstr>Учні Корсунь-Шевченківського ліцею вже не один рік займаються волонтерською діяльністю.   Минулого року ми долучилися до благодійної акції “Привітай подарунком воїнів АТО до Дня захисників України” і зібрали для них цукерки, печиво, домашнє варення, чай і також крупи.</vt:lpstr>
      <vt:lpstr>Слайд 4</vt:lpstr>
      <vt:lpstr>Сподіваємося, що дитячі листи зігрівають душу нашим героям і додають сил для перемоги!</vt:lpstr>
      <vt:lpstr>Доброта і чуйність, співпереживання і щиросердність, уміння розділити  чужий біль, підтримати  у важку хвилину, розрадити в горі та біді - це крила, на яких тримається людство.  У вересні учні ліцею взяли участь у благодійній акції “25 копійок +”.  Всі бажаючі приносили кошти на лікування Соломії Лялько. Крім того, можна було приносити монети номіналом 25 копійок, які були обміняні  і додані до загальної суми.</vt:lpstr>
      <vt:lpstr>Слайд 7</vt:lpstr>
      <vt:lpstr>Слайд 8</vt:lpstr>
      <vt:lpstr>Представники Корсунь-Шевченківського центру порятунку тварин провели з нами повчальні бесіди та тренінги щодо поводження з тваринами. </vt:lpstr>
      <vt:lpstr>Слайд 10</vt:lpstr>
      <vt:lpstr>Життя доводить, що волонтерський рух для шкільної молоді є невичерпаним джерелом можливості вчитися та сприяти розвитку солідарності, відповідальності,  милосердя, толерантності.  </vt:lpstr>
      <vt:lpstr>БУДЬМО МИЛОСЕРДНИМИ!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PC4</cp:lastModifiedBy>
  <cp:revision>68</cp:revision>
  <dcterms:modified xsi:type="dcterms:W3CDTF">2021-11-08T08:44:42Z</dcterms:modified>
</cp:coreProperties>
</file>